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7"/>
  </p:notesMasterIdLst>
  <p:handoutMasterIdLst>
    <p:handoutMasterId r:id="rId38"/>
  </p:handoutMasterIdLst>
  <p:sldIdLst>
    <p:sldId id="603" r:id="rId8"/>
    <p:sldId id="2340" r:id="rId9"/>
    <p:sldId id="739" r:id="rId10"/>
    <p:sldId id="2607" r:id="rId11"/>
    <p:sldId id="2613" r:id="rId12"/>
    <p:sldId id="2614" r:id="rId13"/>
    <p:sldId id="2631" r:id="rId14"/>
    <p:sldId id="2624" r:id="rId15"/>
    <p:sldId id="2626" r:id="rId16"/>
    <p:sldId id="2625" r:id="rId17"/>
    <p:sldId id="2628" r:id="rId18"/>
    <p:sldId id="2629" r:id="rId19"/>
    <p:sldId id="2630" r:id="rId20"/>
    <p:sldId id="2623" r:id="rId21"/>
    <p:sldId id="2615" r:id="rId22"/>
    <p:sldId id="2621" r:id="rId23"/>
    <p:sldId id="2616" r:id="rId24"/>
    <p:sldId id="2617" r:id="rId25"/>
    <p:sldId id="2618" r:id="rId26"/>
    <p:sldId id="2619" r:id="rId27"/>
    <p:sldId id="2620" r:id="rId28"/>
    <p:sldId id="2611" r:id="rId29"/>
    <p:sldId id="2493" r:id="rId30"/>
    <p:sldId id="2612" r:id="rId31"/>
    <p:sldId id="2622" r:id="rId32"/>
    <p:sldId id="2632" r:id="rId33"/>
    <p:sldId id="2633" r:id="rId34"/>
    <p:sldId id="2634" r:id="rId35"/>
    <p:sldId id="582" r:id="rId3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0432FF"/>
    <a:srgbClr val="0096FF"/>
    <a:srgbClr val="F2F2F2"/>
    <a:srgbClr val="4F81BD"/>
    <a:srgbClr val="E2F9D0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ogle/technology/developers/gemma-open-models/" TargetMode="External"/><Relationship Id="rId7" Type="http://schemas.openxmlformats.org/officeDocument/2006/relationships/hyperlink" Target="https://github.com/google/gemma.cpp" TargetMode="External"/><Relationship Id="rId2" Type="http://schemas.openxmlformats.org/officeDocument/2006/relationships/hyperlink" Target="https://ai.google.dev/gemma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kaggle.com/models/google/gemma" TargetMode="External"/><Relationship Id="rId5" Type="http://schemas.openxmlformats.org/officeDocument/2006/relationships/hyperlink" Target="https://opensource.googleblog.com/2024/02/building-open-models-responsibly-gemini-era.html" TargetMode="External"/><Relationship Id="rId4" Type="http://schemas.openxmlformats.org/officeDocument/2006/relationships/hyperlink" Target="https://huggingface.co/google/gemma-7b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A77512-933C-F64B-B089-0A87FBCC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大模型发展趋势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5D538-CF94-0D41-80DB-37548618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FE03CA-2598-E349-B0A6-23B2E72F3C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测试时大家都只跟 </a:t>
            </a:r>
            <a:r>
              <a:rPr lang="en-US" altLang="zh-CN" dirty="0"/>
              <a:t>LLAMA2</a:t>
            </a:r>
            <a:r>
              <a:rPr lang="zh-CN" altLang="en-US" dirty="0"/>
              <a:t> 比较呢？不去跟 </a:t>
            </a:r>
            <a:r>
              <a:rPr lang="en-US" altLang="zh-CN" dirty="0"/>
              <a:t>GPT-4</a:t>
            </a:r>
            <a:r>
              <a:rPr lang="zh-CN" altLang="en-US" dirty="0"/>
              <a:t> 或者其他模型比呢？</a:t>
            </a:r>
          </a:p>
        </p:txBody>
      </p:sp>
    </p:spTree>
    <p:extLst>
      <p:ext uri="{BB962C8B-B14F-4D97-AF65-F5344CB8AC3E}">
        <p14:creationId xmlns:p14="http://schemas.microsoft.com/office/powerpoint/2010/main" val="366648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CE9A3-E7B8-2D43-A601-478973D6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安全性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7D7606-0329-DD45-BD1A-92CC9E6EB0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Gemma </a:t>
            </a:r>
            <a:r>
              <a:rPr lang="zh-CN" altLang="en-US" dirty="0"/>
              <a:t>设计将 </a:t>
            </a:r>
            <a:r>
              <a:rPr lang="en-US" altLang="zh-CN" dirty="0"/>
              <a:t>AI </a:t>
            </a:r>
            <a:r>
              <a:rPr lang="zh-CN" altLang="en-US" dirty="0"/>
              <a:t>原则放在首位：</a:t>
            </a:r>
            <a:endParaRPr lang="en-US" altLang="zh-CN" dirty="0"/>
          </a:p>
          <a:p>
            <a:pPr lvl="1"/>
            <a:r>
              <a:rPr lang="zh-CN" altLang="en-US" dirty="0"/>
              <a:t>使用自动化技术从训练集中过滤掉某些个人信息和其他敏感数据。</a:t>
            </a:r>
            <a:endParaRPr lang="en-US" altLang="zh-CN" dirty="0"/>
          </a:p>
          <a:p>
            <a:pPr lvl="1"/>
            <a:r>
              <a:rPr lang="zh-CN" altLang="en-US" dirty="0"/>
              <a:t>使用了大量微调和人类反馈强化学习（</a:t>
            </a:r>
            <a:r>
              <a:rPr lang="en-US" altLang="zh-CN" dirty="0"/>
              <a:t>RLHF</a:t>
            </a:r>
            <a:r>
              <a:rPr lang="zh-CN" altLang="en-US" dirty="0"/>
              <a:t>），使指令调整模型与负责任的行为保持一致。</a:t>
            </a:r>
            <a:endParaRPr lang="en-US" altLang="zh-CN" dirty="0"/>
          </a:p>
          <a:p>
            <a:pPr lvl="1"/>
            <a:r>
              <a:rPr lang="zh-CN" altLang="en-US" dirty="0"/>
              <a:t>为了解并降低 </a:t>
            </a:r>
            <a:r>
              <a:rPr lang="en-US" altLang="zh-CN" dirty="0"/>
              <a:t>Gemma </a:t>
            </a:r>
            <a:r>
              <a:rPr lang="zh-CN" altLang="en-US" dirty="0"/>
              <a:t>模型风险，进行人工红蓝队、自动对抗测试和危险活动模型能力评估。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31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6733C6-3374-164E-8F7E-763B00C1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开放性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2D15D4-F819-DF4F-B690-8C84F5C932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Gemma </a:t>
            </a:r>
            <a:r>
              <a:rPr lang="zh-CN" altLang="en-US" dirty="0"/>
              <a:t>遵循「开放模型」而非模型开源：</a:t>
            </a:r>
            <a:endParaRPr lang="en-US" altLang="zh-CN" dirty="0"/>
          </a:p>
          <a:p>
            <a:pPr lvl="1"/>
            <a:r>
              <a:rPr lang="zh-CN" altLang="en-US" dirty="0"/>
              <a:t>特点是可以免费获取模型权重，并在一定受限范围内使用</a:t>
            </a:r>
            <a:endParaRPr lang="en-US" altLang="zh-CN" dirty="0"/>
          </a:p>
          <a:p>
            <a:pPr lvl="1"/>
            <a:r>
              <a:rPr lang="zh-CN" altLang="en-US" dirty="0"/>
              <a:t>再分发和变体所有权的条款根据模型具体使用条款而有所不同，不遵循常规开源协议</a:t>
            </a:r>
          </a:p>
        </p:txBody>
      </p:sp>
    </p:spTree>
    <p:extLst>
      <p:ext uri="{BB962C8B-B14F-4D97-AF65-F5344CB8AC3E}">
        <p14:creationId xmlns:p14="http://schemas.microsoft.com/office/powerpoint/2010/main" val="423679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AE7510-51A5-B842-9012-943A106F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官方链接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CC934-36E5-EE4F-A65A-B1AFE9F047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https://ai.google.dev/gemma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https://blog.google/technology/developers/gemma-open-models/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https://huggingface.co/google/gemma-7b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https://opensource.googleblog.com/2024/02/building-open-models-responsibly-gemini-era.html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https://www.kaggle.com/models/google/gemma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https://github.com/google/gemma.cpp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56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8DD50-54FD-A847-AB33-6646E9DC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</a:t>
            </a:r>
            <a:r>
              <a:rPr kumimoji="1" lang="zh-CN" altLang="en-US" dirty="0"/>
              <a:t>加速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部署方案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180C4-8C47-114B-9419-A5B9AF5DBA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为所有主要框架提供推理和监督微调（</a:t>
            </a:r>
            <a:r>
              <a:rPr lang="en-US" altLang="zh-CN" dirty="0"/>
              <a:t>SFT</a:t>
            </a:r>
            <a:r>
              <a:rPr lang="zh-CN" altLang="en-US" dirty="0"/>
              <a:t>），包括 </a:t>
            </a:r>
            <a:r>
              <a:rPr lang="en-US" altLang="zh-CN" dirty="0"/>
              <a:t>JAX</a:t>
            </a:r>
            <a:r>
              <a:rPr lang="zh-CN" altLang="en-US" dirty="0"/>
              <a:t>、</a:t>
            </a:r>
            <a:r>
              <a:rPr lang="en-US" altLang="zh-CN" dirty="0"/>
              <a:t>PyTorch </a:t>
            </a:r>
            <a:r>
              <a:rPr lang="zh-CN" altLang="en-US" dirty="0"/>
              <a:t>、</a:t>
            </a:r>
            <a:r>
              <a:rPr lang="en-US" altLang="zh-CN" dirty="0"/>
              <a:t>TensorFlow</a:t>
            </a:r>
            <a:r>
              <a:rPr lang="zh-CN" altLang="en-US" dirty="0"/>
              <a:t> 、</a:t>
            </a:r>
            <a:r>
              <a:rPr lang="en-US" altLang="zh-CN" dirty="0" err="1"/>
              <a:t>Kears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多框架；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随时可用 </a:t>
            </a:r>
            <a:r>
              <a:rPr lang="en-US" altLang="zh-CN" dirty="0" err="1"/>
              <a:t>Colab</a:t>
            </a:r>
            <a:r>
              <a:rPr lang="zh-CN" altLang="en-US" dirty="0"/>
              <a:t>、</a:t>
            </a:r>
            <a:r>
              <a:rPr lang="en-US" altLang="zh-CN" dirty="0"/>
              <a:t>Kaggle</a:t>
            </a:r>
            <a:r>
              <a:rPr lang="zh-CN" altLang="en-US" dirty="0"/>
              <a:t>、</a:t>
            </a:r>
            <a:r>
              <a:rPr lang="en-US" altLang="zh-CN" dirty="0"/>
              <a:t>Hugging Face</a:t>
            </a:r>
            <a:r>
              <a:rPr lang="zh-CN" altLang="en-US" dirty="0"/>
              <a:t>、</a:t>
            </a:r>
            <a:r>
              <a:rPr lang="en-US" altLang="zh-CN" dirty="0"/>
              <a:t>MaxText </a:t>
            </a:r>
            <a:r>
              <a:rPr lang="zh-CN" altLang="en-US" dirty="0"/>
              <a:t>和 </a:t>
            </a:r>
            <a:r>
              <a:rPr lang="en-US" altLang="zh-CN" dirty="0"/>
              <a:t>NVIDIA NeMo </a:t>
            </a:r>
            <a:r>
              <a:rPr lang="zh-CN" altLang="en-US" dirty="0"/>
              <a:t>和 </a:t>
            </a:r>
            <a:r>
              <a:rPr lang="en-US" altLang="zh-CN" dirty="0"/>
              <a:t>TensorRT-LLM </a:t>
            </a:r>
            <a:r>
              <a:rPr lang="zh-CN" altLang="en-US" dirty="0"/>
              <a:t>等工具集成，方便开发者更容易上手使用 </a:t>
            </a:r>
            <a:r>
              <a:rPr lang="en-US" altLang="zh-CN" dirty="0"/>
              <a:t>Gemma</a:t>
            </a:r>
            <a:r>
              <a:rPr lang="zh-CN" altLang="en-US" dirty="0"/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经过预训练和指令调整 </a:t>
            </a:r>
            <a:r>
              <a:rPr lang="en-US" altLang="zh-CN" dirty="0"/>
              <a:t>Gemma </a:t>
            </a:r>
            <a:r>
              <a:rPr lang="zh-CN" altLang="en-US" dirty="0"/>
              <a:t>模型可在笔记本电脑、工作站或 </a:t>
            </a:r>
            <a:r>
              <a:rPr lang="en-US" altLang="zh-CN" dirty="0"/>
              <a:t>Google Cloud </a:t>
            </a:r>
            <a:r>
              <a:rPr lang="zh-CN" altLang="en-US" dirty="0"/>
              <a:t>上运行，并能够部署在 </a:t>
            </a:r>
            <a:r>
              <a:rPr lang="en-US" altLang="zh-CN" dirty="0"/>
              <a:t>Vertex AI </a:t>
            </a:r>
            <a:r>
              <a:rPr lang="zh-CN" altLang="en-US" dirty="0"/>
              <a:t>和谷歌 </a:t>
            </a:r>
            <a:r>
              <a:rPr lang="en-US" altLang="zh-CN" dirty="0"/>
              <a:t>Kubernetes Engine </a:t>
            </a:r>
            <a:r>
              <a:rPr lang="zh-CN" altLang="en-US" dirty="0"/>
              <a:t>上；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英伟达宣布与 </a:t>
            </a:r>
            <a:r>
              <a:rPr lang="en-US" altLang="zh-CN" dirty="0"/>
              <a:t>Google </a:t>
            </a:r>
            <a:r>
              <a:rPr lang="zh-CN" altLang="en-US" dirty="0"/>
              <a:t>合作，包括本地 </a:t>
            </a:r>
            <a:r>
              <a:rPr lang="en-US" altLang="zh-CN" dirty="0"/>
              <a:t>RTX AI PC </a:t>
            </a:r>
            <a:r>
              <a:rPr lang="zh-CN" altLang="en-US" dirty="0"/>
              <a:t>在内所有英伟达 </a:t>
            </a:r>
            <a:r>
              <a:rPr lang="en-US" altLang="zh-CN" dirty="0"/>
              <a:t>AI </a:t>
            </a:r>
            <a:r>
              <a:rPr lang="zh-CN" altLang="en-US" dirty="0"/>
              <a:t>平台上启动优化，用来加速 </a:t>
            </a:r>
            <a:r>
              <a:rPr lang="en-US" altLang="zh-CN" dirty="0"/>
              <a:t>Gemma </a:t>
            </a:r>
            <a:r>
              <a:rPr lang="zh-CN" altLang="en-US" dirty="0"/>
              <a:t>的性能；</a:t>
            </a:r>
          </a:p>
        </p:txBody>
      </p:sp>
    </p:spTree>
    <p:extLst>
      <p:ext uri="{BB962C8B-B14F-4D97-AF65-F5344CB8AC3E}">
        <p14:creationId xmlns:p14="http://schemas.microsoft.com/office/powerpoint/2010/main" val="110712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EC6900-72D1-4A46-B3A3-73B6BE00E4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r>
              <a:rPr lang="zh-CN" altLang="en-US" dirty="0"/>
              <a:t> 英伟达</a:t>
            </a:r>
            <a:endParaRPr lang="en-US" altLang="zh-CN" dirty="0"/>
          </a:p>
          <a:p>
            <a:r>
              <a:rPr lang="en-US" altLang="zh-CN" dirty="0"/>
              <a:t>Nemotron-4</a:t>
            </a:r>
          </a:p>
        </p:txBody>
      </p:sp>
    </p:spTree>
    <p:extLst>
      <p:ext uri="{BB962C8B-B14F-4D97-AF65-F5344CB8AC3E}">
        <p14:creationId xmlns:p14="http://schemas.microsoft.com/office/powerpoint/2010/main" val="372789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A7A4B-21E8-0A48-9EDA-C2973732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B54409D-2C46-B940-87A5-88FFCDD61C3B}"/>
              </a:ext>
            </a:extLst>
          </p:cNvPr>
          <p:cNvSpPr/>
          <p:nvPr/>
        </p:nvSpPr>
        <p:spPr>
          <a:xfrm>
            <a:off x="4112361" y="5504058"/>
            <a:ext cx="4167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Gill Sans MT" panose="020B0502020104020203" pitchFamily="34" charset="0"/>
              </a:rPr>
              <a:t>https://arxiv.org/abs/2402.16819</a:t>
            </a:r>
          </a:p>
        </p:txBody>
      </p:sp>
    </p:spTree>
    <p:extLst>
      <p:ext uri="{BB962C8B-B14F-4D97-AF65-F5344CB8AC3E}">
        <p14:creationId xmlns:p14="http://schemas.microsoft.com/office/powerpoint/2010/main" val="369485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8D17F66-338F-D94E-AFB5-C7ED638D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基本信息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40EECF-A279-4948-A6DC-2275A8EA92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基本参数：</a:t>
            </a:r>
            <a:r>
              <a:rPr lang="en-US" altLang="zh-CN" dirty="0"/>
              <a:t>Nemotron-4</a:t>
            </a:r>
            <a:r>
              <a:rPr lang="zh-CN" altLang="en-US" dirty="0"/>
              <a:t> </a:t>
            </a:r>
            <a:r>
              <a:rPr lang="en-US" altLang="zh-CN" dirty="0"/>
              <a:t>15B</a:t>
            </a:r>
            <a:r>
              <a:rPr lang="zh-CN" altLang="en-US" dirty="0"/>
              <a:t>，</a:t>
            </a:r>
            <a:r>
              <a:rPr lang="en-US" altLang="zh-CN" dirty="0"/>
              <a:t>8T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（万亿）训练，能在单个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A100/H100</a:t>
            </a:r>
            <a:r>
              <a:rPr lang="zh-CN" altLang="en-US" dirty="0"/>
              <a:t> 上运行的最佳「通用大模型」。</a:t>
            </a:r>
          </a:p>
          <a:p>
            <a:r>
              <a:rPr lang="zh-CN" altLang="en-US" b="1" dirty="0"/>
              <a:t>模型结构：</a:t>
            </a:r>
            <a:r>
              <a:rPr lang="zh-CN" altLang="en-US" dirty="0"/>
              <a:t>旋转位置编码（</a:t>
            </a:r>
            <a:r>
              <a:rPr lang="en-US" altLang="zh-CN" dirty="0" err="1"/>
              <a:t>RoPE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）、</a:t>
            </a:r>
            <a:r>
              <a:rPr lang="en-US" altLang="zh-CN" dirty="0" err="1"/>
              <a:t>SentencePiece</a:t>
            </a:r>
            <a:r>
              <a:rPr lang="zh-CN" altLang="en-US" dirty="0"/>
              <a:t> 分词器、</a:t>
            </a:r>
            <a:r>
              <a:rPr lang="en-US" altLang="zh-CN" dirty="0"/>
              <a:t>ReLU</a:t>
            </a:r>
            <a:r>
              <a:rPr lang="zh-CN" altLang="en-US" dirty="0"/>
              <a:t> 激活、无偏置项（</a:t>
            </a:r>
            <a:r>
              <a:rPr lang="en-US" altLang="zh-CN" dirty="0"/>
              <a:t> bias terms</a:t>
            </a:r>
            <a:r>
              <a:rPr lang="zh-CN" altLang="en-US" dirty="0"/>
              <a:t>）、分组查询关注（</a:t>
            </a:r>
            <a:r>
              <a:rPr lang="en-US" altLang="zh-CN" dirty="0"/>
              <a:t>GQA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b="1" dirty="0"/>
              <a:t>模型参数：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D621C7-929C-4F41-A75B-FB2E88B4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0" y="4250076"/>
            <a:ext cx="10283962" cy="17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6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6FDE302-CFE8-4943-A311-31EDC688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训练数据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D29220-271E-7543-9D29-2AEEDAAB4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2028496"/>
            <a:ext cx="5220117" cy="3694387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dirty="0"/>
              <a:t>分为三种不同类型的数据：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英语自然语言数据（</a:t>
            </a:r>
            <a:r>
              <a:rPr lang="en-US" altLang="zh-CN" dirty="0"/>
              <a:t>70%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多语言自然语言数据（</a:t>
            </a:r>
            <a:r>
              <a:rPr lang="en-US" altLang="zh-CN" dirty="0"/>
              <a:t>15%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源代码数据（</a:t>
            </a:r>
            <a:r>
              <a:rPr lang="en-US" altLang="zh-CN" dirty="0"/>
              <a:t>15%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41BFB4-7E27-DB45-AC37-C4F0C9282C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1" y="2291255"/>
            <a:ext cx="5340664" cy="34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0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CF7CFB-3197-0947-AB88-33C5E956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预训练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8827E1F-2DB8-4845-A785-1777B93F1B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384</a:t>
            </a:r>
            <a:r>
              <a:rPr lang="zh-CN" altLang="en-US" dirty="0"/>
              <a:t> 个 </a:t>
            </a:r>
            <a:r>
              <a:rPr lang="en-US" altLang="zh-CN" dirty="0"/>
              <a:t>DGX H100</a:t>
            </a:r>
            <a:r>
              <a:rPr lang="zh-CN" altLang="en-US" dirty="0"/>
              <a:t>节点，每个节点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Hopper</a:t>
            </a:r>
            <a:r>
              <a:rPr lang="zh-CN" altLang="en-US" dirty="0"/>
              <a:t> 架构 </a:t>
            </a:r>
            <a:r>
              <a:rPr lang="en-US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80GB SXM5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无稀疏性</a:t>
            </a:r>
            <a:r>
              <a:rPr lang="en-US" altLang="zh-CN" dirty="0"/>
              <a:t>16</a:t>
            </a:r>
            <a:r>
              <a:rPr lang="zh-CN" altLang="en-US" dirty="0"/>
              <a:t>位浮点（</a:t>
            </a:r>
            <a:r>
              <a:rPr lang="en-US" altLang="zh-CN" dirty="0"/>
              <a:t>bfloat16</a:t>
            </a:r>
            <a:r>
              <a:rPr lang="zh-CN" altLang="en-US" dirty="0"/>
              <a:t>）算术时，每 </a:t>
            </a:r>
            <a:r>
              <a:rPr lang="en-US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峰值吞吐量为 </a:t>
            </a:r>
            <a:r>
              <a:rPr lang="en-US" altLang="zh-CN" dirty="0"/>
              <a:t>989</a:t>
            </a:r>
            <a:r>
              <a:rPr lang="zh-CN" altLang="en-US" dirty="0"/>
              <a:t> </a:t>
            </a:r>
            <a:r>
              <a:rPr lang="en-US" altLang="zh-CN" dirty="0" err="1"/>
              <a:t>teraFLOP</a:t>
            </a:r>
            <a:r>
              <a:rPr lang="en-US" altLang="zh-CN" dirty="0"/>
              <a:t>/s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每节点内通过 </a:t>
            </a:r>
            <a:r>
              <a:rPr lang="en-US" altLang="zh-CN" dirty="0"/>
              <a:t>NVLink</a:t>
            </a:r>
            <a:r>
              <a:rPr lang="zh-CN" altLang="en-US" dirty="0"/>
              <a:t> 和 </a:t>
            </a:r>
            <a:r>
              <a:rPr lang="en-US" altLang="zh-CN" dirty="0"/>
              <a:t>NVSwitch</a:t>
            </a:r>
            <a:r>
              <a:rPr lang="zh-CN" altLang="en-US" dirty="0"/>
              <a:t>连接，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带宽为 </a:t>
            </a:r>
            <a:r>
              <a:rPr lang="en-US" altLang="zh-CN" dirty="0"/>
              <a:t>900GB/s</a:t>
            </a:r>
            <a:r>
              <a:rPr lang="zh-CN" altLang="en-US" dirty="0"/>
              <a:t>（每个方向</a:t>
            </a:r>
            <a:r>
              <a:rPr lang="en-US" altLang="zh-CN" dirty="0"/>
              <a:t>450GB/s</a:t>
            </a:r>
            <a:r>
              <a:rPr lang="zh-CN" altLang="en-US" dirty="0"/>
              <a:t>）；</a:t>
            </a:r>
          </a:p>
          <a:p>
            <a:r>
              <a:rPr lang="zh-CN" altLang="en-US" dirty="0"/>
              <a:t>每节点 </a:t>
            </a:r>
            <a:r>
              <a:rPr lang="en-US" altLang="zh-CN" dirty="0"/>
              <a:t>8</a:t>
            </a:r>
            <a:r>
              <a:rPr lang="zh-CN" altLang="en-US" dirty="0"/>
              <a:t> 个 </a:t>
            </a:r>
            <a:r>
              <a:rPr lang="en-US" altLang="zh-CN" dirty="0"/>
              <a:t>NV Mellanox400Gbps HDR InfiniBand</a:t>
            </a:r>
            <a:r>
              <a:rPr lang="zh-CN" altLang="en-US" dirty="0"/>
              <a:t> 主机通道适配器（</a:t>
            </a:r>
            <a:r>
              <a:rPr lang="en-US" altLang="zh-CN" dirty="0"/>
              <a:t>HCA</a:t>
            </a:r>
            <a:r>
              <a:rPr lang="zh-CN" altLang="en-US" dirty="0"/>
              <a:t>），用于节点间通信；</a:t>
            </a:r>
          </a:p>
          <a:p>
            <a:r>
              <a:rPr lang="zh-CN" altLang="en-US" dirty="0"/>
              <a:t>使用 </a:t>
            </a:r>
            <a:r>
              <a:rPr lang="en-US" altLang="zh-CN" dirty="0"/>
              <a:t>8</a:t>
            </a:r>
            <a:r>
              <a:rPr lang="zh-CN" altLang="en-US" dirty="0"/>
              <a:t> 路张量并行 </a:t>
            </a:r>
            <a:r>
              <a:rPr lang="en-US" altLang="zh-CN" dirty="0"/>
              <a:t>TP</a:t>
            </a:r>
            <a:r>
              <a:rPr lang="zh-CN" altLang="en-US" dirty="0"/>
              <a:t> 和数据并行 </a:t>
            </a:r>
            <a:r>
              <a:rPr lang="en-US" altLang="zh-CN" dirty="0"/>
              <a:t>DP</a:t>
            </a:r>
            <a:r>
              <a:rPr lang="zh-CN" altLang="en-US" dirty="0"/>
              <a:t> 组合来训练模型，使用 </a:t>
            </a:r>
            <a:r>
              <a:rPr lang="en-US" altLang="zh-CN" dirty="0"/>
              <a:t>ZeRO</a:t>
            </a:r>
            <a:r>
              <a:rPr lang="zh-CN" altLang="en-US" dirty="0"/>
              <a:t> 分布式优化器，随着批大小的增加，数据并行度从 </a:t>
            </a:r>
            <a:r>
              <a:rPr lang="en-US" altLang="zh-CN" dirty="0"/>
              <a:t>96</a:t>
            </a:r>
            <a:r>
              <a:rPr lang="zh-CN" altLang="en-US" dirty="0"/>
              <a:t> 增加到 </a:t>
            </a:r>
            <a:r>
              <a:rPr lang="en-US" altLang="zh-CN" dirty="0"/>
              <a:t>384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95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32DF1BF-27AA-C747-980B-6B53F0D7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模型效果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198F9-08FA-BE48-91B4-54DEC93FB4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作者使用</a:t>
            </a:r>
            <a:r>
              <a:rPr lang="en-US" altLang="zh-CN" dirty="0"/>
              <a:t>LM-Evaluation Harness</a:t>
            </a:r>
            <a:r>
              <a:rPr lang="zh-CN" altLang="en-US" dirty="0"/>
              <a:t>在所有上述任务中评估</a:t>
            </a:r>
            <a:r>
              <a:rPr lang="en-US" altLang="zh-CN" dirty="0"/>
              <a:t>Nemotron-415B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表</a:t>
            </a:r>
            <a:r>
              <a:rPr lang="en-US" altLang="zh-CN" dirty="0"/>
              <a:t>3</a:t>
            </a:r>
            <a:r>
              <a:rPr lang="zh-CN" altLang="en-US" dirty="0"/>
              <a:t>显示了</a:t>
            </a:r>
            <a:r>
              <a:rPr lang="en-US" altLang="zh-CN" dirty="0"/>
              <a:t>Nemotron-415B</a:t>
            </a:r>
            <a:r>
              <a:rPr lang="zh-CN" altLang="en-US" dirty="0"/>
              <a:t>在这组不同的任务中实现了最强的平均性能。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E91CC-6922-AB4F-BE40-A1C51F505B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800" y="2611451"/>
            <a:ext cx="9373161" cy="368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0869769-AA76-D448-9B48-B8A7026A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模型效果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49AE4-A2BC-2944-93C7-F32A863A7C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2250207"/>
            <a:ext cx="4438937" cy="3477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B30A78-573C-5A4C-888A-532A07E3C6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111" y="2204983"/>
            <a:ext cx="6280867" cy="34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1F5601-C1FD-F741-9E4F-3D4377D0D7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297963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74F688-04CA-C343-9501-96D64325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洞察与思考：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B7D9A3-8630-DD4E-8B6F-C15CBADD0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过去研究主要针对模型大小进行缩放（</a:t>
            </a:r>
            <a:r>
              <a:rPr lang="en-US" altLang="zh-CN" sz="2000" dirty="0"/>
              <a:t>13B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175B</a:t>
            </a:r>
            <a:r>
              <a:rPr lang="zh-CN" altLang="en-US" sz="2000" dirty="0"/>
              <a:t>），最近发表 </a:t>
            </a:r>
            <a:r>
              <a:rPr lang="en-US" altLang="zh-CN" sz="2000" dirty="0"/>
              <a:t>LLM</a:t>
            </a:r>
            <a:r>
              <a:rPr lang="zh-CN" altLang="en-US" sz="2000" dirty="0"/>
              <a:t> 研究受到 </a:t>
            </a:r>
            <a:r>
              <a:rPr lang="en-US" altLang="zh-CN" sz="2000" dirty="0"/>
              <a:t>Chinchilla</a:t>
            </a:r>
            <a:r>
              <a:rPr lang="zh-CN" altLang="en-US" sz="2000" dirty="0"/>
              <a:t> 模型「缩放定律 </a:t>
            </a:r>
            <a:r>
              <a:rPr lang="en-US" altLang="zh-CN" sz="2000" dirty="0"/>
              <a:t>Scaling</a:t>
            </a:r>
            <a:r>
              <a:rPr lang="zh-CN" altLang="en-US" sz="2000" dirty="0"/>
              <a:t> </a:t>
            </a:r>
            <a:r>
              <a:rPr lang="en-US" altLang="zh-CN" sz="2000" dirty="0"/>
              <a:t>Law </a:t>
            </a:r>
            <a:r>
              <a:rPr lang="zh-CN" altLang="en-US" sz="2000" dirty="0"/>
              <a:t>」的启发，需要在固定算力、数据和模型规模大小协同优化。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2BAE06-6017-2C47-B429-F270F00FC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483" y="2812628"/>
            <a:ext cx="6758151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58265-045D-8048-85EA-FB5D8D9EB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洞察与思考：分布式并行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5318F-E07F-A64B-8606-A5987F823F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Batch</a:t>
            </a:r>
            <a:r>
              <a:rPr lang="zh-CN" altLang="en-US" sz="2000" dirty="0"/>
              <a:t> </a:t>
            </a:r>
            <a:r>
              <a:rPr lang="en-US" altLang="zh-CN" sz="2000" dirty="0"/>
              <a:t>Size</a:t>
            </a:r>
            <a:r>
              <a:rPr lang="zh-CN" altLang="en-US" sz="2000" dirty="0"/>
              <a:t> </a:t>
            </a:r>
            <a:r>
              <a:rPr lang="en-US" altLang="zh-CN" sz="2000" dirty="0"/>
              <a:t>3</a:t>
            </a:r>
            <a:r>
              <a:rPr lang="zh-CN" altLang="en-US" sz="2000" dirty="0"/>
              <a:t> 阶段，包括每次迭代时间和模型 </a:t>
            </a:r>
            <a:r>
              <a:rPr lang="en-US" altLang="zh-CN" sz="2000" dirty="0"/>
              <a:t>FLOP/s</a:t>
            </a:r>
            <a:r>
              <a:rPr lang="zh-CN" altLang="en-US" sz="2000" dirty="0"/>
              <a:t> 利用率（</a:t>
            </a:r>
            <a:r>
              <a:rPr lang="en-US" altLang="zh-CN" sz="2000" dirty="0"/>
              <a:t>MFU</a:t>
            </a:r>
            <a:r>
              <a:rPr lang="zh-CN" altLang="en-US" sz="2000" dirty="0"/>
              <a:t>），</a:t>
            </a:r>
            <a:r>
              <a:rPr lang="en-US" altLang="zh-CN" sz="2000" dirty="0"/>
              <a:t>MFU</a:t>
            </a:r>
            <a:r>
              <a:rPr lang="zh-CN" altLang="en-US" sz="2000" dirty="0"/>
              <a:t>量化了</a:t>
            </a:r>
            <a:r>
              <a:rPr lang="en-US" altLang="zh-CN" sz="2000" dirty="0"/>
              <a:t>GPU</a:t>
            </a:r>
            <a:r>
              <a:rPr lang="zh-CN" altLang="en-US" sz="2000" dirty="0"/>
              <a:t>在模型训练中的利用效率，训练大约在</a:t>
            </a:r>
            <a:r>
              <a:rPr lang="en-US" altLang="zh-CN" sz="2000" dirty="0"/>
              <a:t>13</a:t>
            </a:r>
            <a:r>
              <a:rPr lang="zh-CN" altLang="en-US" sz="2000" dirty="0"/>
              <a:t>天内完成。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03486-484F-D84F-AF56-683E683CB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57" y="2653110"/>
            <a:ext cx="8803593" cy="19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5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0F3F1-F1F1-044A-99C0-86C77170D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洞察与思考：大模型规模发展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020E1-16E0-4544-8188-14F9E72A25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000" dirty="0"/>
              <a:t>Google</a:t>
            </a:r>
            <a:r>
              <a:rPr lang="zh-CN" altLang="en-US" sz="2000" dirty="0"/>
              <a:t> </a:t>
            </a:r>
            <a:r>
              <a:rPr lang="en-US" altLang="zh-CN" sz="2000" dirty="0"/>
              <a:t>GEMMA</a:t>
            </a:r>
            <a:r>
              <a:rPr lang="zh-CN" altLang="en-US" sz="2000" dirty="0"/>
              <a:t>：</a:t>
            </a:r>
            <a:r>
              <a:rPr lang="en-US" altLang="zh-CN" sz="2000" dirty="0"/>
              <a:t>Gemma </a:t>
            </a:r>
            <a:r>
              <a:rPr lang="zh-CN" altLang="en-US" sz="2000" dirty="0"/>
              <a:t>模型是可以在台式机 </a:t>
            </a:r>
            <a:r>
              <a:rPr lang="en-US" altLang="zh-CN" sz="2000" dirty="0"/>
              <a:t>and/or</a:t>
            </a:r>
            <a:r>
              <a:rPr lang="zh-CN" altLang="en-US" sz="2000" dirty="0"/>
              <a:t> 笔记本电脑上本地运行的大模型。</a:t>
            </a:r>
          </a:p>
          <a:p>
            <a:r>
              <a:rPr lang="en-US" altLang="zh-CN" sz="2000" dirty="0"/>
              <a:t>NVDIA</a:t>
            </a:r>
            <a:r>
              <a:rPr lang="zh-CN" altLang="en-US" sz="2000" dirty="0"/>
              <a:t> </a:t>
            </a:r>
            <a:r>
              <a:rPr lang="en-US" altLang="zh-CN" sz="2000" dirty="0"/>
              <a:t>Nemotron-4</a:t>
            </a:r>
            <a:r>
              <a:rPr lang="zh-CN" altLang="en-US" sz="2000" dirty="0"/>
              <a:t>：成为能在单个 </a:t>
            </a:r>
            <a:r>
              <a:rPr lang="en-US" altLang="zh-CN" sz="2000" dirty="0"/>
              <a:t>A100</a:t>
            </a:r>
            <a:r>
              <a:rPr lang="zh-CN" altLang="en-US" sz="2000" dirty="0"/>
              <a:t> 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H100</a:t>
            </a:r>
            <a:r>
              <a:rPr lang="zh-CN" altLang="en-US" sz="2000" dirty="0"/>
              <a:t> </a:t>
            </a:r>
            <a:r>
              <a:rPr lang="en-US" altLang="zh-CN" sz="2000" dirty="0"/>
              <a:t>GPU</a:t>
            </a:r>
            <a:r>
              <a:rPr lang="zh-CN" altLang="en-US" sz="2000" dirty="0"/>
              <a:t>上运行的最佳「通用大模型」。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C7E3F6-0B15-A743-9130-88DDDECBB034}"/>
              </a:ext>
            </a:extLst>
          </p:cNvPr>
          <p:cNvSpPr/>
          <p:nvPr/>
        </p:nvSpPr>
        <p:spPr>
          <a:xfrm>
            <a:off x="860707" y="3167390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提供小规模的大模型，满足端侧场景</a:t>
            </a:r>
          </a:p>
        </p:txBody>
      </p:sp>
    </p:spTree>
    <p:extLst>
      <p:ext uri="{BB962C8B-B14F-4D97-AF65-F5344CB8AC3E}">
        <p14:creationId xmlns:p14="http://schemas.microsoft.com/office/powerpoint/2010/main" val="420919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5F6A62-847B-E74F-A491-C2DAA349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PC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65B58F-177E-4B4F-B6F8-31D9A974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453" y="1322942"/>
            <a:ext cx="10033855" cy="49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61B46-0FC1-FE4D-9243-97AA98D8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手机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1E14D3-928E-BB44-8EB3-E772351CF0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77" y="1326981"/>
            <a:ext cx="5143053" cy="4728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C560F4-11CE-D446-8FC9-14703CD23D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484" y="1326981"/>
            <a:ext cx="5919933" cy="347796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476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F5A57B-4661-BD4B-8256-1B93FA7D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手机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75AFB-72E0-6649-9F11-20F0E10D09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178" y="1147604"/>
            <a:ext cx="8788385" cy="50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Google</a:t>
            </a:r>
            <a:r>
              <a:rPr lang="zh-CN" altLang="en-US" sz="3600" dirty="0">
                <a:latin typeface="Gill Sans MT" panose="020B0502020104020203" pitchFamily="34" charset="0"/>
              </a:rPr>
              <a:t> 开源的 </a:t>
            </a:r>
            <a:r>
              <a:rPr lang="en-US" altLang="zh-CN" sz="3600" dirty="0">
                <a:latin typeface="Gill Sans MT" panose="020B0502020104020203" pitchFamily="34" charset="0"/>
              </a:rPr>
              <a:t>GEMMA</a:t>
            </a:r>
            <a:r>
              <a:rPr lang="zh-CN" altLang="en-US" sz="3600" dirty="0">
                <a:latin typeface="Gill Sans MT" panose="020B0502020104020203" pitchFamily="34" charset="0"/>
              </a:rPr>
              <a:t> 大模型怎么样？</a:t>
            </a: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Nvidia</a:t>
            </a:r>
            <a:r>
              <a:rPr lang="zh-CN" altLang="en-US" sz="3600" dirty="0">
                <a:latin typeface="Gill Sans MT" panose="020B0502020104020203" pitchFamily="34" charset="0"/>
              </a:rPr>
              <a:t> 开源的 </a:t>
            </a:r>
            <a:r>
              <a:rPr lang="en-US" altLang="zh-CN" sz="3600" dirty="0">
                <a:latin typeface="Gill Sans MT" panose="020B0502020104020203" pitchFamily="34" charset="0"/>
              </a:rPr>
              <a:t>Nemotron-4</a:t>
            </a:r>
            <a:r>
              <a:rPr lang="zh-CN" altLang="en-US" sz="3600" dirty="0">
                <a:latin typeface="Gill Sans MT" panose="020B0502020104020203" pitchFamily="34" charset="0"/>
              </a:rPr>
              <a:t> 大模型怎么样？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dirty="0">
                <a:latin typeface="Gill Sans MT" panose="020B0502020104020203" pitchFamily="34" charset="0"/>
              </a:rPr>
              <a:t>大模型的发展趋势预测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46CEF3-5346-8D44-A04F-42DFA22BAB16}"/>
              </a:ext>
            </a:extLst>
          </p:cNvPr>
          <p:cNvSpPr/>
          <p:nvPr/>
        </p:nvSpPr>
        <p:spPr>
          <a:xfrm>
            <a:off x="9078346" y="3167390"/>
            <a:ext cx="2173159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2024.02.29</a:t>
            </a:r>
            <a:endParaRPr lang="zh-CN" alt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33F1A6-B581-FD4E-B77F-BC3EB1F2AC0C}"/>
              </a:ext>
            </a:extLst>
          </p:cNvPr>
          <p:cNvSpPr/>
          <p:nvPr/>
        </p:nvSpPr>
        <p:spPr>
          <a:xfrm>
            <a:off x="5152733" y="1921915"/>
            <a:ext cx="2173159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2024.02.22</a:t>
            </a:r>
            <a:endParaRPr lang="zh-CN" alt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GEMMA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5AACB6-0BDD-C740-9796-CD1E117FF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264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3D9565-145B-FF49-8D91-715D6EB99551}"/>
              </a:ext>
            </a:extLst>
          </p:cNvPr>
          <p:cNvSpPr/>
          <p:nvPr/>
        </p:nvSpPr>
        <p:spPr>
          <a:xfrm>
            <a:off x="2774731" y="5270966"/>
            <a:ext cx="8924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https://blog.google/technology/developers/gemma-open-models/</a:t>
            </a:r>
          </a:p>
        </p:txBody>
      </p:sp>
    </p:spTree>
    <p:extLst>
      <p:ext uri="{BB962C8B-B14F-4D97-AF65-F5344CB8AC3E}">
        <p14:creationId xmlns:p14="http://schemas.microsoft.com/office/powerpoint/2010/main" val="12317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6D5B608-F91E-AF47-B754-026C6ED3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概述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541198-0955-7F42-8AAA-13DECF6F0B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目标：</a:t>
            </a:r>
            <a:r>
              <a:rPr lang="en-US" altLang="zh-CN" dirty="0"/>
              <a:t>Gemma </a:t>
            </a:r>
            <a:r>
              <a:rPr lang="zh-CN" altLang="en-US" dirty="0"/>
              <a:t>模型可以在台式机 </a:t>
            </a:r>
            <a:r>
              <a:rPr lang="en-US" altLang="zh-CN" dirty="0"/>
              <a:t>and/or</a:t>
            </a:r>
            <a:r>
              <a:rPr lang="zh-CN" altLang="en-US" dirty="0"/>
              <a:t> 笔记本电脑上本地运行；</a:t>
            </a:r>
          </a:p>
          <a:p>
            <a:r>
              <a:rPr lang="zh-CN" altLang="en-US" b="1" dirty="0"/>
              <a:t>规模：</a:t>
            </a:r>
            <a:r>
              <a:rPr lang="zh-CN" altLang="en-US" dirty="0"/>
              <a:t>两种尺寸， </a:t>
            </a:r>
            <a:r>
              <a:rPr lang="en-US" altLang="zh-CN" dirty="0"/>
              <a:t>Gemma 2B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Gemma 7B</a:t>
            </a:r>
            <a:r>
              <a:rPr lang="zh-CN" altLang="en-US" dirty="0"/>
              <a:t>，每种尺寸都发布预训练和指令微调变体。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C8C63B-781A-3E48-BFE2-50C776B65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838" y="2996236"/>
            <a:ext cx="5147085" cy="25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8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6D5B608-F91E-AF47-B754-026C6ED3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概述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541198-0955-7F42-8AAA-13DECF6F0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47474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transformer decoder</a:t>
            </a:r>
            <a:r>
              <a:rPr lang="zh-CN" altLang="en-US" sz="1800" dirty="0">
                <a:ea typeface="+mj-ea"/>
              </a:rPr>
              <a:t> 结构进行训练，训练的上下文大小为</a:t>
            </a:r>
            <a:r>
              <a:rPr lang="en-US" altLang="zh-CN" sz="1800" dirty="0">
                <a:ea typeface="+mj-ea"/>
              </a:rPr>
              <a:t>8192</a:t>
            </a:r>
            <a:r>
              <a:rPr lang="zh-CN" altLang="en-US" sz="1800" dirty="0">
                <a:ea typeface="+mj-ea"/>
              </a:rPr>
              <a:t>个</a:t>
            </a:r>
            <a:r>
              <a:rPr lang="en-US" altLang="zh-CN" sz="1800" dirty="0">
                <a:ea typeface="+mj-ea"/>
              </a:rPr>
              <a:t>token</a:t>
            </a:r>
            <a:r>
              <a:rPr lang="zh-CN" altLang="en-US" sz="1800" dirty="0">
                <a:ea typeface="+mj-ea"/>
              </a:rPr>
              <a:t>；</a:t>
            </a:r>
            <a:endParaRPr lang="en-US" altLang="zh-CN" sz="1800" dirty="0"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Attention</a:t>
            </a:r>
            <a:r>
              <a:rPr lang="zh-CN" altLang="en-US" sz="1800" dirty="0">
                <a:ea typeface="+mj-ea"/>
              </a:rPr>
              <a:t>：</a:t>
            </a:r>
            <a:r>
              <a:rPr lang="en-US" altLang="zh-CN" sz="1800" dirty="0">
                <a:ea typeface="+mj-ea"/>
              </a:rPr>
              <a:t> 7B</a:t>
            </a:r>
            <a:r>
              <a:rPr lang="zh-CN" altLang="en-US" sz="1800" dirty="0">
                <a:ea typeface="+mj-ea"/>
              </a:rPr>
              <a:t> 使用 </a:t>
            </a:r>
            <a:r>
              <a:rPr lang="en-US" altLang="zh-CN" sz="1800" dirty="0">
                <a:ea typeface="+mj-ea"/>
              </a:rPr>
              <a:t>MHA</a:t>
            </a:r>
            <a:r>
              <a:rPr lang="zh-CN" altLang="en-US" sz="1800" dirty="0">
                <a:ea typeface="+mj-ea"/>
              </a:rPr>
              <a:t>，</a:t>
            </a:r>
            <a:r>
              <a:rPr lang="en-US" altLang="zh-CN" sz="1800" dirty="0">
                <a:ea typeface="+mj-ea"/>
              </a:rPr>
              <a:t>2B</a:t>
            </a:r>
            <a:r>
              <a:rPr lang="zh-CN" altLang="en-US" sz="1800" dirty="0">
                <a:ea typeface="+mj-ea"/>
              </a:rPr>
              <a:t> 模型使用 </a:t>
            </a:r>
            <a:r>
              <a:rPr lang="en-US" altLang="zh-CN" sz="1800" dirty="0">
                <a:ea typeface="+mj-ea"/>
              </a:rPr>
              <a:t>MQA (with 𝑛𝑢𝑚_𝑘𝑣_</a:t>
            </a:r>
            <a:r>
              <a:rPr lang="en-US" altLang="zh-CN" sz="1800" dirty="0" err="1">
                <a:ea typeface="+mj-ea"/>
              </a:rPr>
              <a:t>ℎ</a:t>
            </a:r>
            <a:r>
              <a:rPr lang="en-US" altLang="zh-CN" sz="1800" dirty="0">
                <a:ea typeface="+mj-ea"/>
              </a:rPr>
              <a:t>𝑒𝑎𝑑𝑠 = 1)</a:t>
            </a:r>
            <a:r>
              <a:rPr lang="zh-CN" altLang="en-US" sz="1800" dirty="0">
                <a:ea typeface="+mj-ea"/>
              </a:rPr>
              <a:t>；</a:t>
            </a:r>
            <a:endParaRPr lang="en-US" altLang="zh-CN" sz="1800" dirty="0"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Embeddings</a:t>
            </a:r>
            <a:r>
              <a:rPr lang="zh-CN" altLang="en-US" sz="1800" dirty="0">
                <a:ea typeface="+mj-ea"/>
              </a:rPr>
              <a:t>：每一层加 </a:t>
            </a:r>
            <a:r>
              <a:rPr lang="en-US" altLang="zh-CN" sz="1800" dirty="0" err="1">
                <a:ea typeface="+mj-ea"/>
              </a:rPr>
              <a:t>RoPE</a:t>
            </a:r>
            <a:r>
              <a:rPr lang="en-US" altLang="zh-CN" sz="1800" dirty="0">
                <a:ea typeface="+mj-ea"/>
              </a:rPr>
              <a:t> Embedding</a:t>
            </a:r>
            <a:r>
              <a:rPr lang="zh-CN" altLang="en-US" sz="1800" dirty="0">
                <a:ea typeface="+mj-ea"/>
              </a:rPr>
              <a:t>，同时共享输入与输出层 </a:t>
            </a:r>
            <a:r>
              <a:rPr lang="en-US" altLang="zh-CN" sz="1800" dirty="0">
                <a:ea typeface="+mj-ea"/>
              </a:rPr>
              <a:t>embedding</a:t>
            </a:r>
            <a:r>
              <a:rPr lang="zh-CN" altLang="en-US" sz="1800" dirty="0">
                <a:ea typeface="+mj-ea"/>
              </a:rPr>
              <a:t> 权重；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Activations</a:t>
            </a:r>
            <a:r>
              <a:rPr lang="zh-CN" altLang="en-US" sz="1800" dirty="0">
                <a:ea typeface="+mj-ea"/>
              </a:rPr>
              <a:t>：</a:t>
            </a:r>
            <a:r>
              <a:rPr lang="en-US" altLang="zh-CN" sz="1800" dirty="0">
                <a:ea typeface="+mj-ea"/>
              </a:rPr>
              <a:t>ReLU</a:t>
            </a:r>
            <a:r>
              <a:rPr lang="zh-CN" altLang="en-US" sz="1800" dirty="0">
                <a:ea typeface="+mj-ea"/>
              </a:rPr>
              <a:t>的激活替换为 </a:t>
            </a:r>
            <a:r>
              <a:rPr lang="en-US" altLang="zh-CN" sz="1800" dirty="0" err="1">
                <a:ea typeface="+mj-ea"/>
              </a:rPr>
              <a:t>GeGLU</a:t>
            </a:r>
            <a:r>
              <a:rPr lang="zh-CN" altLang="en-US" sz="1800" dirty="0">
                <a:ea typeface="+mj-ea"/>
              </a:rPr>
              <a:t> 的激活。对比 </a:t>
            </a:r>
            <a:r>
              <a:rPr lang="en-US" altLang="zh-CN" sz="1800" dirty="0">
                <a:ea typeface="+mj-ea"/>
              </a:rPr>
              <a:t>llama</a:t>
            </a:r>
            <a:r>
              <a:rPr lang="zh-CN" altLang="en-US" sz="1800" dirty="0">
                <a:ea typeface="+mj-ea"/>
              </a:rPr>
              <a:t>中用了</a:t>
            </a:r>
            <a:r>
              <a:rPr lang="en-US" altLang="zh-CN" sz="1800" dirty="0">
                <a:ea typeface="+mj-ea"/>
              </a:rPr>
              <a:t>SwiGLU</a:t>
            </a:r>
            <a:r>
              <a:rPr lang="zh-CN" altLang="en-US" sz="1800" dirty="0">
                <a:ea typeface="+mj-ea"/>
              </a:rPr>
              <a:t>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Normalizer</a:t>
            </a:r>
            <a:r>
              <a:rPr lang="zh-CN" altLang="en-US" sz="1800" dirty="0">
                <a:ea typeface="+mj-ea"/>
              </a:rPr>
              <a:t>：每一层 </a:t>
            </a:r>
            <a:r>
              <a:rPr lang="en-US" altLang="zh-CN" sz="1800" dirty="0"/>
              <a:t>transformer </a:t>
            </a:r>
            <a:r>
              <a:rPr lang="zh-CN" altLang="en-US" sz="1800" dirty="0"/>
              <a:t> </a:t>
            </a:r>
            <a:r>
              <a:rPr lang="zh-CN" altLang="en-US" sz="1800" dirty="0">
                <a:ea typeface="+mj-ea"/>
              </a:rPr>
              <a:t>前后都使用 </a:t>
            </a:r>
            <a:r>
              <a:rPr lang="en-US" altLang="zh-CN" sz="1800" dirty="0" err="1"/>
              <a:t>RMSNorm</a:t>
            </a:r>
            <a:r>
              <a:rPr lang="zh-CN" altLang="en-US" sz="1800" dirty="0"/>
              <a:t> </a:t>
            </a:r>
            <a:r>
              <a:rPr lang="zh-CN" altLang="en-US" sz="1800" dirty="0">
                <a:ea typeface="+mj-ea"/>
              </a:rPr>
              <a:t>进行规一化。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F36E24-5F09-B84F-B1A9-980FE4416D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409" y="2293617"/>
            <a:ext cx="5130772" cy="31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6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058A1D-88BD-4B49-AEA2-C69B6C53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模型效果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9CB44A-6E4A-8C4C-97F9-775E102DEE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 </a:t>
            </a:r>
            <a:r>
              <a:rPr lang="zh-CN" altLang="en-US" dirty="0"/>
              <a:t>表示：“</a:t>
            </a:r>
            <a:r>
              <a:rPr lang="en-US" altLang="zh-CN" dirty="0"/>
              <a:t>Gemma 2B </a:t>
            </a:r>
            <a:r>
              <a:rPr lang="zh-CN" altLang="en-US" dirty="0"/>
              <a:t>和 </a:t>
            </a:r>
            <a:r>
              <a:rPr lang="en-US" altLang="zh-CN" dirty="0"/>
              <a:t>7B </a:t>
            </a:r>
            <a:r>
              <a:rPr lang="zh-CN" altLang="en-US" dirty="0"/>
              <a:t>与其他开放式模型相比，在其规模上实现了同类最佳的性能。”从学术基准角度来看，</a:t>
            </a:r>
            <a:r>
              <a:rPr lang="en-US" altLang="zh-CN" dirty="0"/>
              <a:t>Gemma 7B </a:t>
            </a:r>
            <a:r>
              <a:rPr lang="zh-CN" altLang="en-US" dirty="0"/>
              <a:t>在数学、</a:t>
            </a:r>
            <a:r>
              <a:rPr lang="en-US" altLang="zh-CN" dirty="0"/>
              <a:t>Python </a:t>
            </a:r>
            <a:r>
              <a:rPr lang="zh-CN" altLang="en-US" dirty="0"/>
              <a:t>代码生成、常识和常识推理任务的几个基准测试中，优于 </a:t>
            </a:r>
            <a:r>
              <a:rPr lang="en-US" altLang="zh-CN" dirty="0"/>
              <a:t>Meta </a:t>
            </a:r>
            <a:r>
              <a:rPr lang="zh-CN" altLang="en-US" dirty="0"/>
              <a:t>的 </a:t>
            </a:r>
            <a:r>
              <a:rPr lang="en-US" altLang="zh-CN" dirty="0"/>
              <a:t>Llama 2 7B </a:t>
            </a:r>
            <a:r>
              <a:rPr lang="zh-CN" altLang="en-US" dirty="0"/>
              <a:t>和 </a:t>
            </a:r>
            <a:r>
              <a:rPr lang="en-US" altLang="zh-CN" dirty="0"/>
              <a:t>13B </a:t>
            </a:r>
            <a:r>
              <a:rPr lang="zh-CN" altLang="en-US" dirty="0"/>
              <a:t>模型。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0C7460-AEB8-534B-A31E-DE88E43CC4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7553" y="2991450"/>
            <a:ext cx="7921656" cy="33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28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8F50AF-CBA0-F348-AF5B-41EBFC4D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模型效果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D995FE-5F10-BF47-8C90-80F566605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79593" cy="4939416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r>
              <a:rPr lang="en-US" altLang="zh-CN" dirty="0"/>
              <a:t>MMLU </a:t>
            </a:r>
            <a:r>
              <a:rPr lang="zh-CN" altLang="en-US" dirty="0"/>
              <a:t>基准测试中，</a:t>
            </a:r>
            <a:r>
              <a:rPr lang="en-US" altLang="zh-CN" dirty="0"/>
              <a:t>Gemma 7B </a:t>
            </a:r>
            <a:r>
              <a:rPr lang="zh-CN" altLang="en-US" dirty="0"/>
              <a:t>模型不仅超过了所有规模相同或更小的开源模型，还超过了一些更大的模型，包括 </a:t>
            </a:r>
            <a:r>
              <a:rPr lang="en-US" altLang="zh-CN" dirty="0"/>
              <a:t>Llama 2 13B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CC27F8-5306-C646-9A12-F254DA914E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724" y="1042177"/>
            <a:ext cx="6265404" cy="54059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F79B1B4-6189-494E-9A8B-92A970E17D21}"/>
              </a:ext>
            </a:extLst>
          </p:cNvPr>
          <p:cNvSpPr/>
          <p:nvPr/>
        </p:nvSpPr>
        <p:spPr>
          <a:xfrm>
            <a:off x="1543880" y="485522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还是想以小打大</a:t>
            </a:r>
          </a:p>
        </p:txBody>
      </p:sp>
    </p:spTree>
    <p:extLst>
      <p:ext uri="{BB962C8B-B14F-4D97-AF65-F5344CB8AC3E}">
        <p14:creationId xmlns:p14="http://schemas.microsoft.com/office/powerpoint/2010/main" val="20120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36584</TotalTime>
  <Words>1208</Words>
  <Application>Microsoft Macintosh PowerPoint</Application>
  <PresentationFormat>自定义</PresentationFormat>
  <Paragraphs>128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PowerPoint 演示文稿</vt:lpstr>
      <vt:lpstr>GEMMA 概述</vt:lpstr>
      <vt:lpstr>GEMMA 概述</vt:lpstr>
      <vt:lpstr>GEMMA 模型效果</vt:lpstr>
      <vt:lpstr>GEMMA 模型效果</vt:lpstr>
      <vt:lpstr>PowerPoint 演示文稿</vt:lpstr>
      <vt:lpstr>GEMMA 安全性</vt:lpstr>
      <vt:lpstr>GEMMA 开放性</vt:lpstr>
      <vt:lpstr>GEMMA 官方链接</vt:lpstr>
      <vt:lpstr>GEMMA 加速&amp;部署方案</vt:lpstr>
      <vt:lpstr>PowerPoint 演示文稿</vt:lpstr>
      <vt:lpstr>PowerPoint 演示文稿</vt:lpstr>
      <vt:lpstr>Nemotron-4 基本信息</vt:lpstr>
      <vt:lpstr>Nemotron-4 训练数据</vt:lpstr>
      <vt:lpstr>Nemotron-4 预训练</vt:lpstr>
      <vt:lpstr>Nemotron-4 模型效果</vt:lpstr>
      <vt:lpstr>Nemotron-4 模型效果</vt:lpstr>
      <vt:lpstr>PowerPoint 演示文稿</vt:lpstr>
      <vt:lpstr>洞察与思考：Scaling Law</vt:lpstr>
      <vt:lpstr>洞察与思考：分布式并行</vt:lpstr>
      <vt:lpstr>洞察与思考：大模型规模发展</vt:lpstr>
      <vt:lpstr>AI PC</vt:lpstr>
      <vt:lpstr>AI 手机</vt:lpstr>
      <vt:lpstr>AI 手机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10683</cp:revision>
  <cp:lastPrinted>2023-09-08T09:14:01Z</cp:lastPrinted>
  <dcterms:created xsi:type="dcterms:W3CDTF">2020-08-28T08:44:19Z</dcterms:created>
  <dcterms:modified xsi:type="dcterms:W3CDTF">2024-07-21T02:46:30Z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